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87" r:id="rId1"/>
  </p:sldMasterIdLst>
  <p:notesMasterIdLst>
    <p:notesMasterId r:id="rId20"/>
  </p:notesMasterIdLst>
  <p:sldIdLst>
    <p:sldId id="256" r:id="rId2"/>
    <p:sldId id="270" r:id="rId3"/>
    <p:sldId id="272" r:id="rId4"/>
    <p:sldId id="257" r:id="rId5"/>
    <p:sldId id="273" r:id="rId6"/>
    <p:sldId id="258" r:id="rId7"/>
    <p:sldId id="260" r:id="rId8"/>
    <p:sldId id="261" r:id="rId9"/>
    <p:sldId id="259" r:id="rId10"/>
    <p:sldId id="262" r:id="rId11"/>
    <p:sldId id="264" r:id="rId12"/>
    <p:sldId id="263" r:id="rId13"/>
    <p:sldId id="271" r:id="rId14"/>
    <p:sldId id="265" r:id="rId15"/>
    <p:sldId id="266" r:id="rId16"/>
    <p:sldId id="269" r:id="rId17"/>
    <p:sldId id="268" r:id="rId18"/>
    <p:sldId id="267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81402" autoAdjust="0"/>
  </p:normalViewPr>
  <p:slideViewPr>
    <p:cSldViewPr snapToGrid="0">
      <p:cViewPr varScale="1">
        <p:scale>
          <a:sx n="62" d="100"/>
          <a:sy n="62" d="100"/>
        </p:scale>
        <p:origin x="77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50AD91-6CE9-47B4-AF15-A6993AE4E018}" type="datetimeFigureOut">
              <a:rPr lang="en-US" smtClean="0"/>
              <a:t>11/21/2013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A02827-1E92-472F-95B8-D7DD6DD93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1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say plan because</a:t>
            </a:r>
            <a:r>
              <a:rPr lang="en-US" baseline="0" dirty="0" smtClean="0"/>
              <a:t> we can go into more (or less) of any of this as needed.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816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plots via</a:t>
            </a:r>
            <a:r>
              <a:rPr lang="en-US" baseline="0" dirty="0" smtClean="0"/>
              <a:t> show me</a:t>
            </a:r>
            <a:endParaRPr lang="en-US" dirty="0" smtClean="0"/>
          </a:p>
          <a:p>
            <a:r>
              <a:rPr lang="en-US" baseline="0" dirty="0" smtClean="0"/>
              <a:t>Presentation mode</a:t>
            </a:r>
          </a:p>
          <a:p>
            <a:r>
              <a:rPr lang="en-US" baseline="0" dirty="0" err="1" smtClean="0"/>
              <a:t>Rstats</a:t>
            </a:r>
            <a:r>
              <a:rPr lang="en-US" baseline="0" dirty="0" smtClean="0"/>
              <a:t> support</a:t>
            </a:r>
          </a:p>
          <a:p>
            <a:r>
              <a:rPr lang="en-US" baseline="0" dirty="0" smtClean="0"/>
              <a:t>64-bit support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753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hile</a:t>
            </a:r>
            <a:r>
              <a:rPr lang="en-US" baseline="0" dirty="0" smtClean="0"/>
              <a:t> our style guide is based upon extensive review of visualization literature and training, t</a:t>
            </a:r>
            <a:r>
              <a:rPr lang="en-US" dirty="0" smtClean="0"/>
              <a:t>hese</a:t>
            </a:r>
            <a:r>
              <a:rPr lang="en-US" baseline="0" dirty="0" smtClean="0"/>
              <a:t> are guidelines used by our team. Not an official Children’s standard.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940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last point deserves special emphasis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946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 uses statistics as a drunken man uses lamp posts — for support rather than illumination.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126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Fixed size to Desktop</a:t>
            </a:r>
          </a:p>
          <a:p>
            <a:r>
              <a:rPr lang="en-US" dirty="0" smtClean="0"/>
              <a:t>A dirty little secret…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217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you need an ETL job</a:t>
            </a:r>
          </a:p>
          <a:p>
            <a:r>
              <a:rPr lang="en-US" dirty="0" smtClean="0"/>
              <a:t>When you’re generating crosstab reports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7836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Network Security Risk Trends</a:t>
            </a:r>
          </a:p>
          <a:p>
            <a:r>
              <a:rPr lang="en-US" dirty="0" smtClean="0"/>
              <a:t>Vulnerability</a:t>
            </a:r>
            <a:r>
              <a:rPr lang="en-US" baseline="0" dirty="0" smtClean="0"/>
              <a:t> Performance Measures</a:t>
            </a:r>
          </a:p>
          <a:p>
            <a:r>
              <a:rPr lang="en-US" baseline="0" dirty="0" smtClean="0"/>
              <a:t>Application Risk Overview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691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243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32386-8C1F-4FCD-BFDE-E5631EDA7D37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038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0ACE1-8711-4003-8CB2-526C097C941B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515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108C-D29F-4904-ACDD-ADE79E80DA64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512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3" y="4711617"/>
            <a:ext cx="6894770" cy="544482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1639" y="609598"/>
            <a:ext cx="6896534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5256098"/>
            <a:ext cx="6894772" cy="5478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DAD09-73B8-49EB-9E65-C774F06977F8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310"/>
            <a:ext cx="1149836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898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04483-DAB1-456D-9EB0-250975DA99DD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854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0CB26-3C68-46CC-9B71-2B517E55BA52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953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5634-E7F8-4EC6-A3DC-D33044FEDA5C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7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54BB-57D2-4BC0-A654-0A9BBFAD6A9C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83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C3CD-8ADD-4F75-98B7-63595A25562F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924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0675-CA72-46D2-8365-77D6983F5463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51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B60F69E9-2B13-4E2B-B5FB-2A376DB196CD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351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B343-C2F7-4D77-A1A6-6F10FBBB942C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508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921C0E3-4BB0-48F3-9106-7925411F9B31}" type="datetime1">
              <a:rPr lang="en-US" smtClean="0"/>
              <a:t>11/21/2013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2613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bitly.com/bundles/hrbrmstr/1" TargetMode="External"/><Relationship Id="rId2" Type="http://schemas.openxmlformats.org/officeDocument/2006/relationships/hyperlink" Target="http://www.meetup.com/Seattle-Visualization-SeaVis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github.com/davidski/dataviz" TargetMode="External"/><Relationship Id="rId4" Type="http://schemas.openxmlformats.org/officeDocument/2006/relationships/hyperlink" Target="http://sps/EXEC/CISM/Documents/CISM%20Tableau%20Style%20Guide.docx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Towards Tableau Standard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Brief Tour of the CISM Tableau Style Guide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87" y="254408"/>
            <a:ext cx="8440346" cy="200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4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Graph Types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Good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69671848"/>
              </p:ext>
            </p:extLst>
          </p:nvPr>
        </p:nvGraphicFramePr>
        <p:xfrm>
          <a:off x="822325" y="2582864"/>
          <a:ext cx="3703638" cy="3397678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1851819"/>
                <a:gridCol w="1851819"/>
              </a:tblGrid>
              <a:tr h="361269">
                <a:tc>
                  <a:txBody>
                    <a:bodyPr/>
                    <a:lstStyle/>
                    <a:p>
                      <a:r>
                        <a:rPr lang="en-US" dirty="0" smtClean="0"/>
                        <a:t>Graph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Used for</a:t>
                      </a:r>
                      <a:endParaRPr lang="en-US" dirty="0"/>
                    </a:p>
                  </a:txBody>
                  <a:tcPr/>
                </a:tc>
              </a:tr>
              <a:tr h="361269">
                <a:tc>
                  <a:txBody>
                    <a:bodyPr/>
                    <a:lstStyle/>
                    <a:p>
                      <a:r>
                        <a:rPr lang="en-US" dirty="0" smtClean="0"/>
                        <a:t>Line Chart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Trends</a:t>
                      </a:r>
                      <a:endParaRPr lang="en-US" dirty="0"/>
                    </a:p>
                  </a:txBody>
                  <a:tcPr/>
                </a:tc>
              </a:tr>
              <a:tr h="632220">
                <a:tc>
                  <a:txBody>
                    <a:bodyPr/>
                    <a:lstStyle/>
                    <a:p>
                      <a:r>
                        <a:rPr lang="en-US" dirty="0" smtClean="0"/>
                        <a:t>Bar Charts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Part</a:t>
                      </a:r>
                      <a:r>
                        <a:rPr lang="en-US" baseline="0" dirty="0" smtClean="0"/>
                        <a:t> to whole, relationships</a:t>
                      </a:r>
                      <a:endParaRPr lang="en-US" dirty="0"/>
                    </a:p>
                  </a:txBody>
                  <a:tcPr/>
                </a:tc>
              </a:tr>
              <a:tr h="632220">
                <a:tc>
                  <a:txBody>
                    <a:bodyPr/>
                    <a:lstStyle/>
                    <a:p>
                      <a:r>
                        <a:rPr lang="en-US" dirty="0" smtClean="0"/>
                        <a:t>Bullet Graphs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Performance to target</a:t>
                      </a:r>
                      <a:endParaRPr lang="en-US" dirty="0"/>
                    </a:p>
                  </a:txBody>
                  <a:tcPr/>
                </a:tc>
              </a:tr>
              <a:tr h="361269">
                <a:tc>
                  <a:txBody>
                    <a:bodyPr/>
                    <a:lstStyle/>
                    <a:p>
                      <a:r>
                        <a:rPr lang="en-US" dirty="0" smtClean="0"/>
                        <a:t>Box</a:t>
                      </a:r>
                      <a:r>
                        <a:rPr lang="en-US" baseline="0" dirty="0" smtClean="0"/>
                        <a:t> Plots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Distributions</a:t>
                      </a:r>
                      <a:endParaRPr lang="en-US" dirty="0"/>
                    </a:p>
                  </a:txBody>
                  <a:tcPr/>
                </a:tc>
              </a:tr>
              <a:tr h="1020238">
                <a:tc>
                  <a:txBody>
                    <a:bodyPr/>
                    <a:lstStyle/>
                    <a:p>
                      <a:r>
                        <a:rPr lang="en-US" dirty="0" smtClean="0"/>
                        <a:t>Scatterplots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Correlations between two</a:t>
                      </a:r>
                      <a:r>
                        <a:rPr lang="en-US" baseline="0" dirty="0" smtClean="0"/>
                        <a:t> values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mtClean="0"/>
              <a:t>Bad</a:t>
            </a:r>
            <a:endParaRPr lang="en-US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853107592"/>
              </p:ext>
            </p:extLst>
          </p:nvPr>
        </p:nvGraphicFramePr>
        <p:xfrm>
          <a:off x="4664075" y="2582863"/>
          <a:ext cx="3702050" cy="339090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1851025"/>
                <a:gridCol w="185102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Graph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Why?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Treemap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Tableau implementation</a:t>
                      </a:r>
                      <a:r>
                        <a:rPr lang="en-US" baseline="0" dirty="0" smtClean="0"/>
                        <a:t> too limited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Stacked Area Charts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Line</a:t>
                      </a:r>
                      <a:r>
                        <a:rPr lang="en-US" baseline="0" dirty="0" smtClean="0"/>
                        <a:t> charts Instead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Bubble Charts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Mostly eye candy</a:t>
                      </a:r>
                      <a:endParaRPr lang="en-US" dirty="0"/>
                    </a:p>
                  </a:txBody>
                  <a:tcPr/>
                </a:tc>
              </a:tr>
              <a:tr h="454660">
                <a:tc>
                  <a:txBody>
                    <a:bodyPr/>
                    <a:lstStyle/>
                    <a:p>
                      <a:r>
                        <a:rPr lang="en-US" dirty="0" smtClean="0"/>
                        <a:t>Pie Chart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Poor angular comparisons</a:t>
                      </a:r>
                      <a:endParaRPr lang="en-US" dirty="0"/>
                    </a:p>
                  </a:txBody>
                  <a:tcPr/>
                </a:tc>
              </a:tr>
              <a:tr h="4546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5-Point Star 2"/>
          <p:cNvSpPr/>
          <p:nvPr/>
        </p:nvSpPr>
        <p:spPr>
          <a:xfrm>
            <a:off x="607060" y="4648200"/>
            <a:ext cx="215900" cy="2286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31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Formatting Dos and Don’ts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 default sorts on the data source rather than on the pill</a:t>
            </a:r>
          </a:p>
          <a:p>
            <a:r>
              <a:rPr lang="en-US" dirty="0" smtClean="0"/>
              <a:t>Beware false precision</a:t>
            </a:r>
          </a:p>
          <a:p>
            <a:pPr lvl="1"/>
            <a:r>
              <a:rPr lang="en-US" dirty="0" smtClean="0"/>
              <a:t>No more than one percentage point</a:t>
            </a:r>
          </a:p>
          <a:p>
            <a:pPr lvl="1"/>
            <a:r>
              <a:rPr lang="en-US" dirty="0" smtClean="0"/>
              <a:t>No decimals on integer only fields</a:t>
            </a:r>
          </a:p>
          <a:p>
            <a:r>
              <a:rPr lang="en-US" dirty="0" smtClean="0"/>
              <a:t>Don’t highlight data points unless they mean something</a:t>
            </a:r>
          </a:p>
          <a:p>
            <a:pPr lvl="1"/>
            <a:r>
              <a:rPr lang="en-US" dirty="0" smtClean="0"/>
              <a:t>And then only highlight the points/lines to which you want to call particular attention</a:t>
            </a: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25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Worksheet Gotchas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change title objects names away from tab names</a:t>
            </a:r>
          </a:p>
          <a:p>
            <a:r>
              <a:rPr lang="en-US" dirty="0" smtClean="0"/>
              <a:t>Prepare for printing</a:t>
            </a:r>
          </a:p>
          <a:p>
            <a:r>
              <a:rPr lang="en-US" dirty="0" smtClean="0"/>
              <a:t>Use color only when needed</a:t>
            </a:r>
          </a:p>
          <a:p>
            <a:r>
              <a:rPr lang="en-US" dirty="0" smtClean="0"/>
              <a:t>Clean up your tooltips</a:t>
            </a:r>
          </a:p>
          <a:p>
            <a:pPr lvl="1"/>
            <a:r>
              <a:rPr lang="en-US" dirty="0" smtClean="0"/>
              <a:t>Rename fields</a:t>
            </a:r>
          </a:p>
          <a:p>
            <a:r>
              <a:rPr lang="en-US" dirty="0" smtClean="0"/>
              <a:t>Hide your worksheets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02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Dashboard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2" b="9652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 anchor="ctr">
            <a:normAutofit lnSpcReduction="10000"/>
          </a:bodyPr>
          <a:lstStyle/>
          <a:p>
            <a:r>
              <a:rPr lang="en-US" i="1" dirty="0" smtClean="0"/>
              <a:t>“A </a:t>
            </a:r>
            <a:r>
              <a:rPr lang="en-US" i="1" dirty="0"/>
              <a:t>dashboard is a visual display of the most </a:t>
            </a:r>
            <a:r>
              <a:rPr lang="en-US" i="1" dirty="0" smtClean="0"/>
              <a:t>important information </a:t>
            </a:r>
            <a:r>
              <a:rPr lang="en-US" i="1" dirty="0"/>
              <a:t>needed to achieve one or more </a:t>
            </a:r>
            <a:r>
              <a:rPr lang="en-US" i="1" dirty="0" smtClean="0"/>
              <a:t>objectives; consolidated </a:t>
            </a:r>
            <a:r>
              <a:rPr lang="en-US" i="1" dirty="0"/>
              <a:t>and arranged on a single screen so </a:t>
            </a:r>
            <a:r>
              <a:rPr lang="en-US" i="1" dirty="0" smtClean="0"/>
              <a:t>the information </a:t>
            </a:r>
            <a:r>
              <a:rPr lang="en-US" i="1" dirty="0"/>
              <a:t>can be monitored at a </a:t>
            </a:r>
            <a:r>
              <a:rPr lang="en-US" i="1" dirty="0" smtClean="0"/>
              <a:t>glance.” </a:t>
            </a:r>
            <a:r>
              <a:rPr lang="en-US" dirty="0" smtClean="0"/>
              <a:t>– Stephen Few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92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Filter Finesse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Beware filtered dimensions on the columns card!</a:t>
            </a:r>
          </a:p>
          <a:p>
            <a:pPr lvl="1"/>
            <a:r>
              <a:rPr lang="en-US" dirty="0" smtClean="0"/>
              <a:t>Dashboards should display elegantly regardless of what the user does</a:t>
            </a:r>
          </a:p>
          <a:p>
            <a:r>
              <a:rPr lang="en-US" dirty="0"/>
              <a:t>Filtering to include </a:t>
            </a:r>
            <a:r>
              <a:rPr lang="en-US" dirty="0" smtClean="0"/>
              <a:t>vs. Filter to exclude</a:t>
            </a:r>
            <a:endParaRPr lang="en-US" dirty="0"/>
          </a:p>
          <a:p>
            <a:r>
              <a:rPr lang="en-US" dirty="0" smtClean="0"/>
              <a:t>Cascading filters should use ‘Show Only Relevant Values’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6578" y="1846263"/>
            <a:ext cx="3017043" cy="40227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92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Not To Use Tableau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475" y="2491196"/>
            <a:ext cx="6667500" cy="24765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  <p:sp>
        <p:nvSpPr>
          <p:cNvPr id="8" name="Multiply 7"/>
          <p:cNvSpPr/>
          <p:nvPr/>
        </p:nvSpPr>
        <p:spPr>
          <a:xfrm>
            <a:off x="1691500" y="1737361"/>
            <a:ext cx="5805450" cy="3984171"/>
          </a:xfrm>
          <a:prstGeom prst="mathMultiply">
            <a:avLst/>
          </a:prstGeom>
          <a:solidFill>
            <a:srgbClr val="FF3300">
              <a:alpha val="10196"/>
            </a:srgbClr>
          </a:solidFill>
          <a:ln w="5715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29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Seattle Children’s TUG</a:t>
            </a:r>
          </a:p>
          <a:p>
            <a:r>
              <a:rPr lang="en-US" dirty="0" smtClean="0"/>
              <a:t>Stephen Few – Perceptual Edge</a:t>
            </a:r>
          </a:p>
          <a:p>
            <a:pPr lvl="1"/>
            <a:r>
              <a:rPr lang="en-US" u="sng" dirty="0" smtClean="0"/>
              <a:t>Information Dashboard Design</a:t>
            </a:r>
            <a:r>
              <a:rPr lang="en-US" dirty="0" smtClean="0"/>
              <a:t>, 2</a:t>
            </a:r>
            <a:r>
              <a:rPr lang="en-US" baseline="30000" dirty="0" smtClean="0"/>
              <a:t>nd</a:t>
            </a:r>
            <a:r>
              <a:rPr lang="en-US" dirty="0" smtClean="0"/>
              <a:t> Edition</a:t>
            </a:r>
            <a:endParaRPr lang="en-US" dirty="0" smtClean="0"/>
          </a:p>
          <a:p>
            <a:pPr lvl="1"/>
            <a:r>
              <a:rPr lang="en-US" dirty="0" smtClean="0"/>
              <a:t>West </a:t>
            </a:r>
            <a:r>
              <a:rPr lang="en-US" dirty="0"/>
              <a:t>Coast Visual Business Intelligence Workshop </a:t>
            </a:r>
            <a:r>
              <a:rPr lang="en-US" dirty="0" smtClean="0"/>
              <a:t>(Portland, September 2014)</a:t>
            </a:r>
          </a:p>
          <a:p>
            <a:r>
              <a:rPr lang="en-US" dirty="0" smtClean="0"/>
              <a:t>Seattle Visualization Meet Up</a:t>
            </a:r>
          </a:p>
          <a:p>
            <a:pPr lvl="1"/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://www.meetup.com/Seattle-Visualization-SeaVis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Tableau Training</a:t>
            </a:r>
          </a:p>
          <a:p>
            <a:pPr lvl="1"/>
            <a:r>
              <a:rPr lang="en-US" dirty="0" smtClean="0"/>
              <a:t>Beginning &amp; Advanced Desktop</a:t>
            </a:r>
          </a:p>
          <a:p>
            <a:pPr lvl="1"/>
            <a:r>
              <a:rPr lang="en-US" dirty="0" smtClean="0"/>
              <a:t>Visual Analytics</a:t>
            </a:r>
          </a:p>
          <a:p>
            <a:pPr lvl="1"/>
            <a:r>
              <a:rPr lang="en-US" dirty="0" smtClean="0"/>
              <a:t>TCC (Seattle, 2014)</a:t>
            </a:r>
          </a:p>
          <a:p>
            <a:r>
              <a:rPr lang="en-US" dirty="0" smtClean="0"/>
              <a:t>Data Analysis and Visualization Bookmarks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bitly.com/bundles/hrbrmstr/1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61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Play Show and Tell!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2" b="9652"/>
          <a:stretch>
            <a:fillRect/>
          </a:stretch>
        </p:blipFill>
        <p:spPr/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Look at some good (and not so good) examples…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44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Would You Like to Know More?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" b="9592"/>
          <a:stretch>
            <a:fillRect/>
          </a:stretch>
        </p:blipFill>
        <p:spPr/>
      </p:pic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See the CISM Tableau Style Guide</a:t>
            </a:r>
          </a:p>
          <a:p>
            <a:r>
              <a:rPr lang="en-US" dirty="0" smtClean="0">
                <a:hlinkClick r:id="rId4"/>
              </a:rPr>
              <a:t>http://sps/EXEC/CISM/Documents/CISM%20Tableau%20Style%20Guide.docx</a:t>
            </a:r>
            <a:endParaRPr lang="en-US" dirty="0" smtClean="0"/>
          </a:p>
          <a:p>
            <a:r>
              <a:rPr lang="en-US" dirty="0" smtClean="0"/>
              <a:t>Or </a:t>
            </a:r>
            <a:r>
              <a:rPr lang="en-US" dirty="0" smtClean="0">
                <a:hlinkClick r:id="rId5"/>
              </a:rPr>
              <a:t>https://github.com/davidski/dataviz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99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Our Tableau Style Guide</a:t>
            </a:r>
          </a:p>
          <a:p>
            <a:r>
              <a:rPr lang="en-US" dirty="0" smtClean="0"/>
              <a:t>Basic Principles</a:t>
            </a:r>
          </a:p>
          <a:p>
            <a:r>
              <a:rPr lang="en-US" dirty="0" smtClean="0"/>
              <a:t>Data Honesty</a:t>
            </a:r>
          </a:p>
          <a:p>
            <a:r>
              <a:rPr lang="en-US" dirty="0" smtClean="0"/>
              <a:t>Purpose Drive Design</a:t>
            </a:r>
          </a:p>
          <a:p>
            <a:r>
              <a:rPr lang="en-US" dirty="0" smtClean="0"/>
              <a:t>Tips and Tricks</a:t>
            </a:r>
          </a:p>
          <a:p>
            <a:pPr lvl="1"/>
            <a:r>
              <a:rPr lang="en-US" dirty="0" smtClean="0"/>
              <a:t>Formatting</a:t>
            </a:r>
          </a:p>
          <a:p>
            <a:pPr lvl="1"/>
            <a:r>
              <a:rPr lang="en-US" dirty="0" smtClean="0"/>
              <a:t>Worksheets</a:t>
            </a:r>
          </a:p>
          <a:p>
            <a:pPr lvl="1"/>
            <a:r>
              <a:rPr lang="en-US" dirty="0" smtClean="0"/>
              <a:t>Dashboards</a:t>
            </a:r>
          </a:p>
          <a:p>
            <a:pPr lvl="1"/>
            <a:r>
              <a:rPr lang="en-US" dirty="0" smtClean="0"/>
              <a:t>Filtering</a:t>
            </a:r>
          </a:p>
          <a:p>
            <a:r>
              <a:rPr lang="en-US" dirty="0" smtClean="0"/>
              <a:t>Resources</a:t>
            </a:r>
          </a:p>
          <a:p>
            <a:r>
              <a:rPr lang="en-US" dirty="0"/>
              <a:t>Show &amp; </a:t>
            </a:r>
            <a:r>
              <a:rPr lang="en-US" dirty="0" smtClean="0"/>
              <a:t>Tell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50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Tableau 8.1 Released!</a:t>
            </a:r>
            <a:endParaRPr lang="en-US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15" b="7215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61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Tableau Style Guide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Visualization is a primary tool for understanding our environment</a:t>
            </a:r>
          </a:p>
          <a:p>
            <a:pPr lvl="1"/>
            <a:r>
              <a:rPr lang="en-US" dirty="0" smtClean="0"/>
              <a:t>Retrospective analysis</a:t>
            </a:r>
          </a:p>
          <a:p>
            <a:pPr lvl="1"/>
            <a:r>
              <a:rPr lang="en-US" dirty="0" smtClean="0"/>
              <a:t>Current state monitoring</a:t>
            </a:r>
          </a:p>
          <a:p>
            <a:pPr lvl="1"/>
            <a:r>
              <a:rPr lang="en-US" dirty="0" smtClean="0"/>
              <a:t>TBD: Forecasting</a:t>
            </a:r>
          </a:p>
          <a:p>
            <a:r>
              <a:rPr lang="en-US" dirty="0" smtClean="0"/>
              <a:t>Tableau is great, but…</a:t>
            </a:r>
          </a:p>
          <a:p>
            <a:pPr lvl="1"/>
            <a:r>
              <a:rPr lang="en-US" dirty="0" smtClean="0"/>
              <a:t>Perceptually unsound choices are still possible</a:t>
            </a:r>
          </a:p>
          <a:p>
            <a:pPr lvl="1"/>
            <a:r>
              <a:rPr lang="en-US" dirty="0" smtClean="0"/>
              <a:t>Constant improvement</a:t>
            </a:r>
          </a:p>
          <a:p>
            <a:pPr lvl="1"/>
            <a:r>
              <a:rPr lang="en-US" dirty="0" smtClean="0"/>
              <a:t>Lots of discovery and “Ah Ha!” </a:t>
            </a:r>
            <a:r>
              <a:rPr lang="en-US" dirty="0"/>
              <a:t>m</a:t>
            </a:r>
            <a:r>
              <a:rPr lang="en-US" dirty="0" smtClean="0"/>
              <a:t>oments that we want to capture and disseminate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72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Word of Caution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99" b="31999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895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 the data speak for itself</a:t>
            </a:r>
          </a:p>
          <a:p>
            <a:pPr lvl="1"/>
            <a:r>
              <a:rPr lang="en-US" dirty="0" smtClean="0"/>
              <a:t>Beware of gaudy displays</a:t>
            </a:r>
          </a:p>
          <a:p>
            <a:r>
              <a:rPr lang="en-US" dirty="0"/>
              <a:t>Consistency is a good thing</a:t>
            </a:r>
          </a:p>
          <a:p>
            <a:pPr lvl="1"/>
            <a:r>
              <a:rPr lang="en-US" dirty="0"/>
              <a:t>Learn once, interactive with again and again</a:t>
            </a:r>
          </a:p>
          <a:p>
            <a:r>
              <a:rPr lang="en-US" dirty="0" smtClean="0"/>
              <a:t>Be honest with your audience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8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Andrew Lang and Lamp Posts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36393" y="5977890"/>
            <a:ext cx="15279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Image source: Wikipedia</a:t>
            </a:r>
            <a:endParaRPr lang="en-US" sz="105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93" y="1839041"/>
            <a:ext cx="2945478" cy="40299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349" y="1846263"/>
            <a:ext cx="2675502" cy="40227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950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Honesty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“With great power comes great responsibility.”</a:t>
            </a:r>
            <a:r>
              <a:rPr lang="en-US" dirty="0" smtClean="0"/>
              <a:t> – Ben Parker</a:t>
            </a:r>
            <a:endParaRPr lang="en-US" i="1" dirty="0" smtClean="0"/>
          </a:p>
          <a:p>
            <a:pPr lvl="1"/>
            <a:r>
              <a:rPr lang="en-US" dirty="0" smtClean="0"/>
              <a:t>Trust </a:t>
            </a:r>
            <a:r>
              <a:rPr lang="en-US" dirty="0" smtClean="0"/>
              <a:t>can be destroyed with a single graph</a:t>
            </a:r>
            <a:endParaRPr lang="en-US" dirty="0" smtClean="0"/>
          </a:p>
          <a:p>
            <a:r>
              <a:rPr lang="en-US" dirty="0" smtClean="0"/>
              <a:t>Be forthright with what you know</a:t>
            </a:r>
          </a:p>
          <a:p>
            <a:r>
              <a:rPr lang="en-US" dirty="0" smtClean="0"/>
              <a:t>Be even more forthcoming with what you don’t know</a:t>
            </a:r>
          </a:p>
          <a:p>
            <a:r>
              <a:rPr lang="en-US" dirty="0" smtClean="0"/>
              <a:t>Talk about confounds</a:t>
            </a:r>
          </a:p>
          <a:p>
            <a:pPr lvl="1"/>
            <a:r>
              <a:rPr lang="en-US" dirty="0" smtClean="0"/>
              <a:t>What are you missing?</a:t>
            </a:r>
          </a:p>
          <a:p>
            <a:pPr lvl="1"/>
            <a:r>
              <a:rPr lang="en-US" dirty="0" smtClean="0"/>
              <a:t>What is being filtered out?</a:t>
            </a:r>
          </a:p>
          <a:p>
            <a:r>
              <a:rPr lang="en-US" dirty="0" smtClean="0"/>
              <a:t>How current is your data?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42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 Driven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do you want your visualization to accomplish?</a:t>
            </a:r>
          </a:p>
          <a:p>
            <a:pPr lvl="1"/>
            <a:r>
              <a:rPr lang="en-US" dirty="0" smtClean="0"/>
              <a:t>Inform vs. Persuade</a:t>
            </a:r>
          </a:p>
          <a:p>
            <a:pPr lvl="1"/>
            <a:r>
              <a:rPr lang="en-US" dirty="0" smtClean="0"/>
              <a:t>Exploratory vs. Explanatory</a:t>
            </a:r>
          </a:p>
          <a:p>
            <a:r>
              <a:rPr lang="en-US" dirty="0" smtClean="0"/>
              <a:t>Does it lead the reader to a conclusion?</a:t>
            </a:r>
          </a:p>
          <a:p>
            <a:pPr lvl="1"/>
            <a:r>
              <a:rPr lang="en-US" dirty="0" smtClean="0"/>
              <a:t>Who does the work – the analyst or the reader?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201168" lvl="1" indent="0">
              <a:buNone/>
            </a:pPr>
            <a:r>
              <a:rPr lang="en-US" dirty="0" smtClean="0"/>
              <a:t>Got that figured out? Good! Now, write it down!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235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489</TotalTime>
  <Words>699</Words>
  <Application>Microsoft Office PowerPoint</Application>
  <PresentationFormat>On-screen Show (4:3)</PresentationFormat>
  <Paragraphs>162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Calibri</vt:lpstr>
      <vt:lpstr>Calibri Light</vt:lpstr>
      <vt:lpstr>Retrospect</vt:lpstr>
      <vt:lpstr>Towards Tableau Standard Work</vt:lpstr>
      <vt:lpstr>Today’s Plan</vt:lpstr>
      <vt:lpstr>Tableau 8.1 Released!</vt:lpstr>
      <vt:lpstr>Our Tableau Style Guide</vt:lpstr>
      <vt:lpstr>A Word of Caution</vt:lpstr>
      <vt:lpstr>Basic Principles</vt:lpstr>
      <vt:lpstr>Andrew Lang and Lamp Posts</vt:lpstr>
      <vt:lpstr>Data Honesty</vt:lpstr>
      <vt:lpstr>Purpose Driven Design</vt:lpstr>
      <vt:lpstr>Graph Types</vt:lpstr>
      <vt:lpstr>Formatting Dos and Don’ts</vt:lpstr>
      <vt:lpstr>Worksheet Gotchas</vt:lpstr>
      <vt:lpstr>Dashboard</vt:lpstr>
      <vt:lpstr>Filter Finesse</vt:lpstr>
      <vt:lpstr>When Not To Use Tableau</vt:lpstr>
      <vt:lpstr>Resources</vt:lpstr>
      <vt:lpstr>Let’s Play Show and Tell!</vt:lpstr>
      <vt:lpstr>Would You Like to Know More?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Towards Tableau Standard Work</dc:title>
  <dc:creator>David F. Severski</dc:creator>
  <cp:lastModifiedBy>David F. Severski</cp:lastModifiedBy>
  <cp:revision>45</cp:revision>
  <dcterms:created xsi:type="dcterms:W3CDTF">2013-11-18T22:31:08Z</dcterms:created>
  <dcterms:modified xsi:type="dcterms:W3CDTF">2013-11-21T17:52:53Z</dcterms:modified>
</cp:coreProperties>
</file>

<file path=docProps/thumbnail.jpeg>
</file>